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86" r:id="rId4"/>
    <p:sldId id="261" r:id="rId5"/>
    <p:sldId id="262" r:id="rId6"/>
    <p:sldId id="297" r:id="rId7"/>
    <p:sldId id="300" r:id="rId8"/>
    <p:sldId id="298" r:id="rId9"/>
    <p:sldId id="299" r:id="rId10"/>
    <p:sldId id="279" r:id="rId11"/>
    <p:sldId id="278" r:id="rId12"/>
    <p:sldId id="280" r:id="rId13"/>
    <p:sldId id="292" r:id="rId14"/>
    <p:sldId id="293" r:id="rId15"/>
    <p:sldId id="302" r:id="rId16"/>
    <p:sldId id="263" r:id="rId17"/>
    <p:sldId id="290" r:id="rId18"/>
    <p:sldId id="291" r:id="rId19"/>
    <p:sldId id="294" r:id="rId20"/>
    <p:sldId id="296" r:id="rId21"/>
    <p:sldId id="287" r:id="rId22"/>
    <p:sldId id="270" r:id="rId23"/>
    <p:sldId id="295" r:id="rId24"/>
    <p:sldId id="271" r:id="rId25"/>
    <p:sldId id="301" r:id="rId26"/>
    <p:sldId id="276" r:id="rId27"/>
    <p:sldId id="288" r:id="rId28"/>
    <p:sldId id="281" r:id="rId29"/>
    <p:sldId id="275" r:id="rId3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1" d="100"/>
          <a:sy n="91" d="100"/>
        </p:scale>
        <p:origin x="-102" y="-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jpg>
</file>

<file path=ppt/media/image4.JP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7821033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System Developmet Life Cycle (SDLC)에 따른 설계와 구현을 할 예정입니다. </a:t>
            </a:r>
          </a:p>
          <a:p>
            <a:r>
              <a:t>저희 팀은 SDLC 방법론 중 throwaway prototyping(?)을 사용할 것입니다.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4" name="Shape 32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이번 달 까지 시스템 설계를 끝내고, 4월달 부터는 오픈소스를 이용한 보격적인 개발에 착수할 예정입니다.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3" name="Shape 3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3" name="Shape 3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83" name="Shape 83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BWArZdPvLz4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roup 114"/>
          <p:cNvGrpSpPr/>
          <p:nvPr/>
        </p:nvGrpSpPr>
        <p:grpSpPr>
          <a:xfrm>
            <a:off x="-62755" y="0"/>
            <a:ext cx="12254755" cy="6858001"/>
            <a:chOff x="0" y="0"/>
            <a:chExt cx="12254753" cy="6858000"/>
          </a:xfrm>
        </p:grpSpPr>
        <p:pic>
          <p:nvPicPr>
            <p:cNvPr id="112" name="image1.png" descr="Close-up of worker explaining a graph Free Photo"/>
            <p:cNvPicPr>
              <a:picLocks noChangeAspect="1"/>
            </p:cNvPicPr>
            <p:nvPr/>
          </p:nvPicPr>
          <p:blipFill>
            <a:blip r:embed="rId2">
              <a:extLst/>
            </a:blip>
            <a:srcRect b="15557"/>
            <a:stretch>
              <a:fillRect/>
            </a:stretch>
          </p:blipFill>
          <p:spPr>
            <a:xfrm>
              <a:off x="0" y="0"/>
              <a:ext cx="12254753" cy="6858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13" name="Shape 113"/>
            <p:cNvSpPr/>
            <p:nvPr/>
          </p:nvSpPr>
          <p:spPr>
            <a:xfrm>
              <a:off x="-1" y="0"/>
              <a:ext cx="12254755" cy="6858000"/>
            </a:xfrm>
            <a:prstGeom prst="rect">
              <a:avLst/>
            </a:prstGeom>
            <a:solidFill>
              <a:srgbClr val="262626">
                <a:alpha val="6392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117" name="Group 117"/>
          <p:cNvGrpSpPr/>
          <p:nvPr/>
        </p:nvGrpSpPr>
        <p:grpSpPr>
          <a:xfrm>
            <a:off x="788667" y="2382031"/>
            <a:ext cx="10779941" cy="1569658"/>
            <a:chOff x="-1" y="-326243"/>
            <a:chExt cx="10076557" cy="1569656"/>
          </a:xfrm>
        </p:grpSpPr>
        <p:sp>
          <p:nvSpPr>
            <p:cNvPr id="115" name="Shape 115"/>
            <p:cNvSpPr/>
            <p:nvPr/>
          </p:nvSpPr>
          <p:spPr>
            <a:xfrm>
              <a:off x="-1" y="-1"/>
              <a:ext cx="10076557" cy="917170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4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-1" y="-326243"/>
              <a:ext cx="10076557" cy="15696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defRPr sz="4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r>
                <a:rPr dirty="0"/>
                <a:t>B2B </a:t>
              </a:r>
              <a:r>
                <a:rPr dirty="0" err="1"/>
                <a:t>상거래</a:t>
              </a:r>
              <a:r>
                <a:rPr dirty="0"/>
                <a:t> </a:t>
              </a:r>
              <a:r>
                <a:rPr dirty="0" err="1"/>
                <a:t>큐레이션</a:t>
              </a:r>
              <a:r>
                <a:rPr dirty="0"/>
                <a:t> </a:t>
              </a:r>
              <a:r>
                <a:rPr dirty="0" err="1"/>
                <a:t>시스템</a:t>
              </a:r>
              <a:r>
                <a:rPr dirty="0"/>
                <a:t> </a:t>
              </a:r>
              <a:r>
                <a:rPr dirty="0" err="1"/>
                <a:t>중간</a:t>
              </a:r>
              <a:r>
                <a:rPr dirty="0"/>
                <a:t> </a:t>
              </a:r>
              <a:r>
                <a:rPr dirty="0" err="1" smtClean="0"/>
                <a:t>보고</a:t>
              </a:r>
              <a:r>
                <a:rPr lang="en-US" dirty="0" smtClean="0"/>
                <a:t> (2) </a:t>
              </a:r>
              <a:endParaRPr dirty="0"/>
            </a:p>
          </p:txBody>
        </p:sp>
      </p:grpSp>
      <p:grpSp>
        <p:nvGrpSpPr>
          <p:cNvPr id="120" name="Group 120"/>
          <p:cNvGrpSpPr/>
          <p:nvPr/>
        </p:nvGrpSpPr>
        <p:grpSpPr>
          <a:xfrm>
            <a:off x="788669" y="2101225"/>
            <a:ext cx="2678432" cy="481083"/>
            <a:chOff x="0" y="0"/>
            <a:chExt cx="2678430" cy="481082"/>
          </a:xfrm>
        </p:grpSpPr>
        <p:sp>
          <p:nvSpPr>
            <p:cNvPr id="118" name="Shape 118"/>
            <p:cNvSpPr/>
            <p:nvPr/>
          </p:nvSpPr>
          <p:spPr>
            <a:xfrm>
              <a:off x="0" y="5215"/>
              <a:ext cx="2678431" cy="470653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400" b="1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0" y="0"/>
              <a:ext cx="2678431" cy="4810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defRPr sz="2400" b="1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</a:defRPr>
              </a:pPr>
              <a:r>
                <a:t>종합설계프로젝트1</a:t>
              </a:r>
            </a:p>
          </p:txBody>
        </p:sp>
      </p:grpSp>
      <p:grpSp>
        <p:nvGrpSpPr>
          <p:cNvPr id="123" name="Group 123"/>
          <p:cNvGrpSpPr/>
          <p:nvPr/>
        </p:nvGrpSpPr>
        <p:grpSpPr>
          <a:xfrm>
            <a:off x="788669" y="3740004"/>
            <a:ext cx="2272534" cy="386847"/>
            <a:chOff x="0" y="0"/>
            <a:chExt cx="2272532" cy="386846"/>
          </a:xfrm>
        </p:grpSpPr>
        <p:sp>
          <p:nvSpPr>
            <p:cNvPr id="121" name="Shape 121"/>
            <p:cNvSpPr/>
            <p:nvPr/>
          </p:nvSpPr>
          <p:spPr>
            <a:xfrm>
              <a:off x="0" y="16619"/>
              <a:ext cx="2272533" cy="353608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b="1"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0" y="-1"/>
              <a:ext cx="2272533" cy="38684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b="1"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</a:defRPr>
              </a:lvl1pPr>
            </a:lstStyle>
            <a:p>
              <a:r>
                <a:t>고석주 교수님</a:t>
              </a:r>
            </a:p>
          </p:txBody>
        </p:sp>
      </p:grpSp>
      <p:grpSp>
        <p:nvGrpSpPr>
          <p:cNvPr id="126" name="Group 126"/>
          <p:cNvGrpSpPr/>
          <p:nvPr/>
        </p:nvGrpSpPr>
        <p:grpSpPr>
          <a:xfrm>
            <a:off x="788669" y="4233551"/>
            <a:ext cx="2272535" cy="369330"/>
            <a:chOff x="0" y="8759"/>
            <a:chExt cx="2272533" cy="369328"/>
          </a:xfrm>
        </p:grpSpPr>
        <p:sp>
          <p:nvSpPr>
            <p:cNvPr id="124" name="Shape 124"/>
            <p:cNvSpPr/>
            <p:nvPr/>
          </p:nvSpPr>
          <p:spPr>
            <a:xfrm>
              <a:off x="0" y="16619"/>
              <a:ext cx="2272533" cy="353608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b="1"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0" y="8759"/>
              <a:ext cx="2272533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>
                <a:defRPr b="1"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</a:defRPr>
              </a:pPr>
              <a:r>
                <a:rPr dirty="0"/>
                <a:t>2017년 </a:t>
              </a:r>
              <a:r>
                <a:rPr dirty="0" smtClean="0"/>
                <a:t>0</a:t>
              </a:r>
              <a:r>
                <a:rPr lang="en-US" dirty="0" smtClean="0"/>
                <a:t>4</a:t>
              </a:r>
              <a:r>
                <a:rPr dirty="0" smtClean="0"/>
                <a:t>월 2</a:t>
              </a:r>
              <a:r>
                <a:rPr lang="en-US" dirty="0" smtClean="0"/>
                <a:t>5</a:t>
              </a:r>
              <a:r>
                <a:rPr dirty="0" smtClean="0"/>
                <a:t>일</a:t>
              </a:r>
              <a:endParaRPr dirty="0"/>
            </a:p>
          </p:txBody>
        </p:sp>
      </p:grpSp>
      <p:sp>
        <p:nvSpPr>
          <p:cNvPr id="127" name="Shape 127"/>
          <p:cNvSpPr/>
          <p:nvPr/>
        </p:nvSpPr>
        <p:spPr>
          <a:xfrm>
            <a:off x="788669" y="5191562"/>
            <a:ext cx="3712552" cy="682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FFFF"/>
                </a:solidFill>
              </a:defRPr>
            </a:pPr>
            <a:r>
              <a:rPr dirty="0" err="1"/>
              <a:t>산학</a:t>
            </a:r>
            <a:r>
              <a:rPr dirty="0"/>
              <a:t> 08팀 (</a:t>
            </a:r>
            <a:r>
              <a:rPr dirty="0" err="1"/>
              <a:t>이우진</a:t>
            </a:r>
            <a:r>
              <a:rPr dirty="0"/>
              <a:t> </a:t>
            </a:r>
            <a:r>
              <a:rPr dirty="0" err="1"/>
              <a:t>교수님</a:t>
            </a:r>
            <a:r>
              <a:rPr dirty="0"/>
              <a:t>) </a:t>
            </a:r>
          </a:p>
          <a:p>
            <a:pPr>
              <a:defRPr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FFFF"/>
                </a:solidFill>
              </a:defRPr>
            </a:pPr>
            <a:r>
              <a:rPr dirty="0" err="1"/>
              <a:t>팀장</a:t>
            </a:r>
            <a:r>
              <a:rPr dirty="0"/>
              <a:t> </a:t>
            </a:r>
            <a:r>
              <a:rPr b="1" dirty="0" err="1"/>
              <a:t>채홍주</a:t>
            </a:r>
            <a:r>
              <a:rPr dirty="0"/>
              <a:t> </a:t>
            </a:r>
            <a:r>
              <a:rPr dirty="0" err="1"/>
              <a:t>팀원</a:t>
            </a:r>
            <a:r>
              <a:rPr dirty="0"/>
              <a:t> </a:t>
            </a:r>
            <a:r>
              <a:rPr b="1" dirty="0" err="1"/>
              <a:t>연수경</a:t>
            </a:r>
            <a:r>
              <a:rPr b="1" dirty="0"/>
              <a:t>, </a:t>
            </a:r>
            <a:r>
              <a:rPr b="1" dirty="0" err="1"/>
              <a:t>장효인</a:t>
            </a:r>
            <a:r>
              <a:rPr b="1" dirty="0"/>
              <a:t>, </a:t>
            </a:r>
            <a:r>
              <a:rPr b="1" dirty="0" err="1"/>
              <a:t>최환일</a:t>
            </a:r>
            <a:endParaRPr b="1" dirty="0"/>
          </a:p>
        </p:txBody>
      </p:sp>
      <p:sp>
        <p:nvSpPr>
          <p:cNvPr id="128" name="Shape 128"/>
          <p:cNvSpPr/>
          <p:nvPr/>
        </p:nvSpPr>
        <p:spPr>
          <a:xfrm>
            <a:off x="788669" y="5837892"/>
            <a:ext cx="10336532" cy="1"/>
          </a:xfrm>
          <a:prstGeom prst="line">
            <a:avLst/>
          </a:prstGeom>
          <a:ln w="3175">
            <a:solidFill>
              <a:srgbClr val="FFFFFF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roup 262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60" name="Shape 260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63" name="Shape 263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/>
              <a:t>[</a:t>
            </a:r>
            <a:r>
              <a:rPr dirty="0" err="1"/>
              <a:t>시스템</a:t>
            </a:r>
            <a:r>
              <a:rPr dirty="0"/>
              <a:t> </a:t>
            </a:r>
            <a:r>
              <a:rPr dirty="0" err="1"/>
              <a:t>설계</a:t>
            </a:r>
            <a:r>
              <a:rPr dirty="0" smtClean="0"/>
              <a:t>:</a:t>
            </a:r>
            <a:r>
              <a:rPr lang="en-US" dirty="0" smtClean="0"/>
              <a:t> </a:t>
            </a:r>
            <a:r>
              <a:rPr lang="en-US" dirty="0" err="1" smtClean="0"/>
              <a:t>Usecase</a:t>
            </a:r>
            <a:r>
              <a:rPr lang="en-US" dirty="0" smtClean="0"/>
              <a:t> Diagram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1026" name="Picture 2" descr="C:\Users\user\Desktop\종프1\usecase최종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049" y="2036787"/>
            <a:ext cx="9191625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타원 1"/>
          <p:cNvSpPr/>
          <p:nvPr/>
        </p:nvSpPr>
        <p:spPr>
          <a:xfrm>
            <a:off x="7650210" y="3629842"/>
            <a:ext cx="1152892" cy="636041"/>
          </a:xfrm>
          <a:prstGeom prst="ellipse">
            <a:avLst/>
          </a:prstGeom>
          <a:noFill/>
          <a:ln w="571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맑은 고딕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6023992" y="3501008"/>
            <a:ext cx="1152892" cy="636041"/>
          </a:xfrm>
          <a:prstGeom prst="ellipse">
            <a:avLst/>
          </a:prstGeom>
          <a:noFill/>
          <a:ln w="571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맑은 고딕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6023992" y="4653136"/>
            <a:ext cx="1152892" cy="636041"/>
          </a:xfrm>
          <a:prstGeom prst="ellipse">
            <a:avLst/>
          </a:prstGeom>
          <a:noFill/>
          <a:ln w="571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5577447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roup 262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60" name="Shape 260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63" name="Shape 263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/>
              <a:t>[</a:t>
            </a:r>
            <a:r>
              <a:rPr dirty="0" err="1"/>
              <a:t>시스템</a:t>
            </a:r>
            <a:r>
              <a:rPr dirty="0"/>
              <a:t> </a:t>
            </a:r>
            <a:r>
              <a:rPr dirty="0" err="1"/>
              <a:t>설계</a:t>
            </a:r>
            <a:r>
              <a:rPr dirty="0" smtClean="0"/>
              <a:t>:</a:t>
            </a:r>
            <a:r>
              <a:rPr lang="en-US" dirty="0" smtClean="0"/>
              <a:t> Activity Diagram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2050" name="Picture 2" descr="C:\Users\user\Desktop\종프1\추천하기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884" y="1591411"/>
            <a:ext cx="2542796" cy="4933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hape 348"/>
          <p:cNvSpPr/>
          <p:nvPr/>
        </p:nvSpPr>
        <p:spPr>
          <a:xfrm>
            <a:off x="2387249" y="1587695"/>
            <a:ext cx="163442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400" b="1" spc="-150">
                <a:ln w="9525">
                  <a:solidFill>
                    <a:srgbClr val="262626">
                      <a:alpha val="0"/>
                    </a:srgbClr>
                  </a:solidFill>
                </a:ln>
                <a:solidFill>
                  <a:srgbClr val="404040"/>
                </a:solidFill>
              </a:defRPr>
            </a:pPr>
            <a:r>
              <a:rPr lang="en-US" altLang="ko-KR" sz="2000" dirty="0" smtClean="0"/>
              <a:t>:</a:t>
            </a:r>
            <a:r>
              <a:rPr lang="ko-KR" altLang="en-US" sz="2000" dirty="0" smtClean="0"/>
              <a:t>상품 추천하기</a:t>
            </a:r>
            <a:endParaRPr sz="2000" dirty="0"/>
          </a:p>
        </p:txBody>
      </p:sp>
      <p:pic>
        <p:nvPicPr>
          <p:cNvPr id="2051" name="Picture 3" descr="C:\Users\user\Desktop\종프1\주문수정제안하기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7808" y="1609967"/>
            <a:ext cx="2457985" cy="505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hape 348"/>
          <p:cNvSpPr/>
          <p:nvPr/>
        </p:nvSpPr>
        <p:spPr>
          <a:xfrm>
            <a:off x="6260156" y="1609967"/>
            <a:ext cx="2108909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400" b="1" spc="-150">
                <a:ln w="9525">
                  <a:solidFill>
                    <a:srgbClr val="262626">
                      <a:alpha val="0"/>
                    </a:srgbClr>
                  </a:solidFill>
                </a:ln>
                <a:solidFill>
                  <a:srgbClr val="404040"/>
                </a:solidFill>
              </a:defRPr>
            </a:pPr>
            <a:r>
              <a:rPr lang="en-US" altLang="ko-KR" sz="2000" dirty="0" smtClean="0"/>
              <a:t>:</a:t>
            </a:r>
            <a:r>
              <a:rPr lang="ko-KR" altLang="en-US" sz="2000" dirty="0" smtClean="0"/>
              <a:t>주문수정 제안하기</a:t>
            </a:r>
            <a:endParaRPr sz="2000" dirty="0"/>
          </a:p>
        </p:txBody>
      </p:sp>
      <p:pic>
        <p:nvPicPr>
          <p:cNvPr id="2052" name="Picture 4" descr="C:\Users\user\Desktop\종프1\고객주문알림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320" y="1481318"/>
            <a:ext cx="2432059" cy="5101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hape 348"/>
          <p:cNvSpPr/>
          <p:nvPr/>
        </p:nvSpPr>
        <p:spPr>
          <a:xfrm>
            <a:off x="9984432" y="1599183"/>
            <a:ext cx="163442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400" b="1" spc="-150">
                <a:ln w="9525">
                  <a:solidFill>
                    <a:srgbClr val="262626">
                      <a:alpha val="0"/>
                    </a:srgbClr>
                  </a:solidFill>
                </a:ln>
                <a:solidFill>
                  <a:srgbClr val="404040"/>
                </a:solidFill>
              </a:defRPr>
            </a:pPr>
            <a:r>
              <a:rPr lang="en-US" altLang="ko-KR" sz="2000" dirty="0" smtClean="0"/>
              <a:t>:</a:t>
            </a:r>
            <a:r>
              <a:rPr lang="ko-KR" altLang="en-US" sz="2000" dirty="0" smtClean="0"/>
              <a:t>고객 관리하기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16998503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roup 262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60" name="Shape 260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63" name="Shape 263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/>
              <a:t>[</a:t>
            </a:r>
            <a:r>
              <a:rPr dirty="0" err="1"/>
              <a:t>시스템</a:t>
            </a:r>
            <a:r>
              <a:rPr dirty="0"/>
              <a:t> </a:t>
            </a:r>
            <a:r>
              <a:rPr dirty="0" err="1"/>
              <a:t>설계</a:t>
            </a:r>
            <a:r>
              <a:rPr dirty="0" smtClean="0"/>
              <a:t>:</a:t>
            </a:r>
            <a:r>
              <a:rPr lang="en-US" dirty="0" smtClean="0"/>
              <a:t> Class Diagram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20" y="1628800"/>
            <a:ext cx="8185546" cy="478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7547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roup 262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60" name="Shape 260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63" name="Shape 263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/>
              <a:t>[</a:t>
            </a:r>
            <a:r>
              <a:rPr dirty="0" err="1"/>
              <a:t>시스템</a:t>
            </a:r>
            <a:r>
              <a:rPr dirty="0"/>
              <a:t> </a:t>
            </a:r>
            <a:r>
              <a:rPr dirty="0" err="1"/>
              <a:t>설계</a:t>
            </a:r>
            <a:r>
              <a:rPr dirty="0" smtClean="0"/>
              <a:t>:</a:t>
            </a:r>
            <a:r>
              <a:rPr lang="en-US" dirty="0" smtClean="0"/>
              <a:t> Class Diagram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89" y="1864419"/>
            <a:ext cx="5096263" cy="3094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4112" y="1864420"/>
            <a:ext cx="4230638" cy="40435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8641" y="4509120"/>
            <a:ext cx="3635471" cy="201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35344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roup 262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60" name="Shape 260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63" name="Shape 263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/>
              <a:t>[</a:t>
            </a:r>
            <a:r>
              <a:rPr dirty="0" err="1"/>
              <a:t>시스템</a:t>
            </a:r>
            <a:r>
              <a:rPr dirty="0"/>
              <a:t> </a:t>
            </a:r>
            <a:r>
              <a:rPr dirty="0" err="1"/>
              <a:t>설계</a:t>
            </a:r>
            <a:r>
              <a:rPr dirty="0" smtClean="0"/>
              <a:t>:</a:t>
            </a:r>
            <a:r>
              <a:rPr lang="en-US" dirty="0" smtClean="0"/>
              <a:t> Class Diagram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90" y="1916833"/>
            <a:ext cx="3872126" cy="295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68069"/>
          <a:stretch/>
        </p:blipFill>
        <p:spPr bwMode="auto">
          <a:xfrm>
            <a:off x="4727848" y="1916833"/>
            <a:ext cx="1841551" cy="2490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30" r="50000" b="9954"/>
          <a:stretch/>
        </p:blipFill>
        <p:spPr bwMode="auto">
          <a:xfrm>
            <a:off x="6433260" y="1916832"/>
            <a:ext cx="1783416" cy="4389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39314"/>
          <a:stretch/>
        </p:blipFill>
        <p:spPr bwMode="auto">
          <a:xfrm>
            <a:off x="9798693" y="1871844"/>
            <a:ext cx="1625899" cy="4178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2" name="Picture 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59437"/>
          <a:stretch/>
        </p:blipFill>
        <p:spPr bwMode="auto">
          <a:xfrm>
            <a:off x="8216676" y="1916831"/>
            <a:ext cx="1720740" cy="2956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28262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roup 262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60" name="Shape 260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63" name="Shape 263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 smtClean="0"/>
              <a:t>[</a:t>
            </a:r>
            <a:r>
              <a:rPr lang="ko-KR" altLang="en-US" dirty="0" err="1" smtClean="0"/>
              <a:t>반응형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웹페이지</a:t>
            </a:r>
            <a:r>
              <a:rPr lang="ko-KR" altLang="en-US" dirty="0" smtClean="0"/>
              <a:t> 구축</a:t>
            </a:r>
            <a:r>
              <a:rPr lang="en-US" altLang="ko-KR" dirty="0" smtClean="0"/>
              <a:t>: </a:t>
            </a:r>
            <a:r>
              <a:rPr lang="ko-KR" altLang="en-US" dirty="0" smtClean="0"/>
              <a:t>코드 </a:t>
            </a:r>
            <a:r>
              <a:rPr lang="ko-KR" altLang="en-US" dirty="0" err="1" smtClean="0"/>
              <a:t>캡쳐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40"/>
          <a:stretch/>
        </p:blipFill>
        <p:spPr bwMode="auto">
          <a:xfrm>
            <a:off x="1934201" y="1556792"/>
            <a:ext cx="8266255" cy="4886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09044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roup 241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39" name="Shape 239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42" name="Shape 242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lang="en-US" dirty="0" smtClean="0"/>
              <a:t>[</a:t>
            </a:r>
            <a:r>
              <a:rPr lang="ko-KR" altLang="en-US" dirty="0" err="1" smtClean="0"/>
              <a:t>반응형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웹페이지</a:t>
            </a:r>
            <a:r>
              <a:rPr lang="ko-KR" altLang="en-US" dirty="0" smtClean="0"/>
              <a:t> 구축</a:t>
            </a:r>
            <a:r>
              <a:rPr lang="en-US" altLang="ko-KR" dirty="0" smtClean="0"/>
              <a:t>: </a:t>
            </a:r>
            <a:r>
              <a:rPr lang="ko-KR" altLang="en-US" dirty="0" smtClean="0"/>
              <a:t>로그인 화면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8197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61"/>
          <a:stretch/>
        </p:blipFill>
        <p:spPr bwMode="auto">
          <a:xfrm>
            <a:off x="1628657" y="1804794"/>
            <a:ext cx="8568952" cy="4144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roup 241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39" name="Shape 239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42" name="Shape 242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lang="en-US" dirty="0" smtClean="0"/>
              <a:t>[</a:t>
            </a:r>
            <a:r>
              <a:rPr lang="ko-KR" altLang="en-US" dirty="0" err="1" smtClean="0"/>
              <a:t>반응형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웹페이지</a:t>
            </a:r>
            <a:r>
              <a:rPr lang="ko-KR" altLang="en-US" dirty="0" smtClean="0"/>
              <a:t> 구축</a:t>
            </a:r>
            <a:r>
              <a:rPr lang="en-US" altLang="ko-KR" dirty="0" smtClean="0"/>
              <a:t>: </a:t>
            </a:r>
            <a:r>
              <a:rPr lang="ko-KR" altLang="en-US" dirty="0" smtClean="0"/>
              <a:t>상품관리 화면</a:t>
            </a:r>
            <a:r>
              <a:rPr lang="en-US" altLang="ko-KR" dirty="0" smtClean="0"/>
              <a:t>(</a:t>
            </a:r>
            <a:r>
              <a:rPr lang="ko-KR" altLang="en-US" dirty="0" smtClean="0"/>
              <a:t>관리자</a:t>
            </a:r>
            <a:r>
              <a:rPr lang="en-US" altLang="ko-KR" dirty="0" smtClean="0"/>
              <a:t>)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77"/>
          <a:stretch/>
        </p:blipFill>
        <p:spPr>
          <a:xfrm>
            <a:off x="2086304" y="1556792"/>
            <a:ext cx="8258168" cy="4854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322318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roup 241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39" name="Shape 239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42" name="Shape 242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lang="en-US" dirty="0" smtClean="0"/>
              <a:t>[</a:t>
            </a:r>
            <a:r>
              <a:rPr lang="ko-KR" altLang="en-US" dirty="0" err="1" smtClean="0"/>
              <a:t>반응형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웹페이지</a:t>
            </a:r>
            <a:r>
              <a:rPr lang="ko-KR" altLang="en-US" dirty="0" smtClean="0"/>
              <a:t> 구축</a:t>
            </a:r>
            <a:r>
              <a:rPr lang="en-US" altLang="ko-KR" dirty="0" smtClean="0"/>
              <a:t>: </a:t>
            </a:r>
            <a:r>
              <a:rPr lang="ko-KR" altLang="en-US" dirty="0" smtClean="0"/>
              <a:t>수주목록</a:t>
            </a:r>
            <a:r>
              <a:rPr lang="en-US" altLang="ko-KR" dirty="0" smtClean="0"/>
              <a:t>(</a:t>
            </a:r>
            <a:r>
              <a:rPr lang="ko-KR" altLang="en-US" dirty="0" smtClean="0"/>
              <a:t>관리자</a:t>
            </a:r>
            <a:r>
              <a:rPr lang="en-US" altLang="ko-KR" dirty="0" smtClean="0"/>
              <a:t>)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83"/>
          <a:stretch/>
        </p:blipFill>
        <p:spPr>
          <a:xfrm>
            <a:off x="1718674" y="1505513"/>
            <a:ext cx="8618208" cy="509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322318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roup 241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39" name="Shape 239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42" name="Shape 242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lang="en-US" dirty="0" smtClean="0"/>
              <a:t>[</a:t>
            </a:r>
            <a:r>
              <a:rPr lang="ko-KR" altLang="en-US" dirty="0" err="1" smtClean="0"/>
              <a:t>반응형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웹페이지</a:t>
            </a:r>
            <a:r>
              <a:rPr lang="ko-KR" altLang="en-US" dirty="0" smtClean="0"/>
              <a:t> 구축</a:t>
            </a:r>
            <a:r>
              <a:rPr lang="en-US" altLang="ko-KR" dirty="0" smtClean="0"/>
              <a:t>: </a:t>
            </a:r>
            <a:r>
              <a:rPr lang="ko-KR" altLang="en-US" dirty="0" smtClean="0"/>
              <a:t>상품주문</a:t>
            </a:r>
            <a:r>
              <a:rPr lang="en-US" altLang="ko-KR" dirty="0" smtClean="0"/>
              <a:t>(</a:t>
            </a:r>
            <a:r>
              <a:rPr lang="ko-KR" altLang="en-US" dirty="0" smtClean="0"/>
              <a:t>고객</a:t>
            </a:r>
            <a:r>
              <a:rPr lang="en-US" altLang="ko-KR" dirty="0" smtClean="0"/>
              <a:t>)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34"/>
          <a:stretch/>
        </p:blipFill>
        <p:spPr bwMode="auto">
          <a:xfrm>
            <a:off x="1955124" y="1515765"/>
            <a:ext cx="8605372" cy="508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72628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image2.png"/>
          <p:cNvPicPr>
            <a:picLocks noChangeAspect="1"/>
          </p:cNvPicPr>
          <p:nvPr/>
        </p:nvPicPr>
        <p:blipFill>
          <a:blip r:embed="rId2">
            <a:extLst/>
          </a:blip>
          <a:srcRect b="66387"/>
          <a:stretch>
            <a:fillRect/>
          </a:stretch>
        </p:blipFill>
        <p:spPr>
          <a:xfrm>
            <a:off x="-530" y="-297"/>
            <a:ext cx="12193059" cy="2305347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Shape 153"/>
          <p:cNvSpPr/>
          <p:nvPr/>
        </p:nvSpPr>
        <p:spPr>
          <a:xfrm>
            <a:off x="826771" y="2841738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1</a:t>
            </a:r>
          </a:p>
        </p:txBody>
      </p:sp>
      <p:grpSp>
        <p:nvGrpSpPr>
          <p:cNvPr id="156" name="Group 156"/>
          <p:cNvGrpSpPr/>
          <p:nvPr/>
        </p:nvGrpSpPr>
        <p:grpSpPr>
          <a:xfrm>
            <a:off x="1493518" y="2828225"/>
            <a:ext cx="3481896" cy="568618"/>
            <a:chOff x="-1" y="-1"/>
            <a:chExt cx="3481894" cy="568617"/>
          </a:xfrm>
        </p:grpSpPr>
        <p:sp>
          <p:nvSpPr>
            <p:cNvPr id="154" name="Shape 154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진행 상황</a:t>
              </a:r>
              <a:endParaRPr dirty="0"/>
            </a:p>
          </p:txBody>
        </p:sp>
      </p:grpSp>
      <p:sp>
        <p:nvSpPr>
          <p:cNvPr id="157" name="Shape 157"/>
          <p:cNvSpPr/>
          <p:nvPr/>
        </p:nvSpPr>
        <p:spPr>
          <a:xfrm>
            <a:off x="788670" y="3492091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60" name="Group 160"/>
          <p:cNvGrpSpPr/>
          <p:nvPr/>
        </p:nvGrpSpPr>
        <p:grpSpPr>
          <a:xfrm>
            <a:off x="1493519" y="1720673"/>
            <a:ext cx="1935480" cy="497841"/>
            <a:chOff x="0" y="0"/>
            <a:chExt cx="1935478" cy="497840"/>
          </a:xfrm>
        </p:grpSpPr>
        <p:sp>
          <p:nvSpPr>
            <p:cNvPr id="158" name="Shape 158"/>
            <p:cNvSpPr/>
            <p:nvPr/>
          </p:nvSpPr>
          <p:spPr>
            <a:xfrm>
              <a:off x="0" y="54435"/>
              <a:ext cx="1935479" cy="388969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0" y="-1"/>
              <a:ext cx="1935479" cy="497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Contents</a:t>
              </a:r>
            </a:p>
          </p:txBody>
        </p:sp>
      </p:grpSp>
      <p:sp>
        <p:nvSpPr>
          <p:cNvPr id="161" name="Shape 161"/>
          <p:cNvSpPr/>
          <p:nvPr/>
        </p:nvSpPr>
        <p:spPr>
          <a:xfrm>
            <a:off x="826771" y="3644605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2</a:t>
            </a:r>
          </a:p>
        </p:txBody>
      </p:sp>
      <p:grpSp>
        <p:nvGrpSpPr>
          <p:cNvPr id="164" name="Group 164"/>
          <p:cNvGrpSpPr/>
          <p:nvPr/>
        </p:nvGrpSpPr>
        <p:grpSpPr>
          <a:xfrm>
            <a:off x="1493518" y="3631094"/>
            <a:ext cx="3481896" cy="568618"/>
            <a:chOff x="-1" y="-1"/>
            <a:chExt cx="3481894" cy="568617"/>
          </a:xfrm>
          <a:solidFill>
            <a:srgbClr val="1F4E79"/>
          </a:solidFill>
        </p:grpSpPr>
        <p:sp>
          <p:nvSpPr>
            <p:cNvPr id="162" name="Shape 162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추진 계획</a:t>
              </a:r>
              <a:endParaRPr dirty="0"/>
            </a:p>
          </p:txBody>
        </p:sp>
      </p:grpSp>
      <p:sp>
        <p:nvSpPr>
          <p:cNvPr id="165" name="Shape 165"/>
          <p:cNvSpPr/>
          <p:nvPr/>
        </p:nvSpPr>
        <p:spPr>
          <a:xfrm>
            <a:off x="5149125" y="3049874"/>
            <a:ext cx="6393180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 err="1"/>
              <a:t>세부일정</a:t>
            </a:r>
            <a:r>
              <a:rPr dirty="0"/>
              <a:t>/</a:t>
            </a:r>
            <a:r>
              <a:rPr dirty="0" err="1"/>
              <a:t>진행상황</a:t>
            </a:r>
            <a:endParaRPr dirty="0"/>
          </a:p>
        </p:txBody>
      </p:sp>
      <p:sp>
        <p:nvSpPr>
          <p:cNvPr id="166" name="Shape 166"/>
          <p:cNvSpPr/>
          <p:nvPr/>
        </p:nvSpPr>
        <p:spPr>
          <a:xfrm>
            <a:off x="788670" y="4294959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826771" y="4441937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3</a:t>
            </a:r>
          </a:p>
        </p:txBody>
      </p:sp>
      <p:grpSp>
        <p:nvGrpSpPr>
          <p:cNvPr id="170" name="Group 170"/>
          <p:cNvGrpSpPr/>
          <p:nvPr/>
        </p:nvGrpSpPr>
        <p:grpSpPr>
          <a:xfrm>
            <a:off x="1493518" y="4428425"/>
            <a:ext cx="3481896" cy="568618"/>
            <a:chOff x="-1" y="-1"/>
            <a:chExt cx="3481894" cy="568617"/>
          </a:xfrm>
          <a:solidFill>
            <a:srgbClr val="1F4E79"/>
          </a:solidFill>
        </p:grpSpPr>
        <p:sp>
          <p:nvSpPr>
            <p:cNvPr id="168" name="Shape 168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시 연</a:t>
              </a:r>
              <a:endParaRPr dirty="0"/>
            </a:p>
          </p:txBody>
        </p:sp>
      </p:grpSp>
      <p:sp>
        <p:nvSpPr>
          <p:cNvPr id="171" name="Shape 171"/>
          <p:cNvSpPr/>
          <p:nvPr/>
        </p:nvSpPr>
        <p:spPr>
          <a:xfrm>
            <a:off x="5149124" y="3852743"/>
            <a:ext cx="6393181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 err="1"/>
              <a:t>세부일정</a:t>
            </a:r>
            <a:r>
              <a:rPr dirty="0"/>
              <a:t>/</a:t>
            </a:r>
            <a:r>
              <a:rPr dirty="0" err="1" smtClean="0"/>
              <a:t>추진방법</a:t>
            </a:r>
            <a:endParaRPr dirty="0"/>
          </a:p>
        </p:txBody>
      </p:sp>
      <p:sp>
        <p:nvSpPr>
          <p:cNvPr id="172" name="Shape 172"/>
          <p:cNvSpPr/>
          <p:nvPr/>
        </p:nvSpPr>
        <p:spPr>
          <a:xfrm>
            <a:off x="788670" y="5092291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Shape 165"/>
          <p:cNvSpPr/>
          <p:nvPr/>
        </p:nvSpPr>
        <p:spPr>
          <a:xfrm>
            <a:off x="5149124" y="4646693"/>
            <a:ext cx="6393180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lang="ko-KR" altLang="en-US" dirty="0" smtClean="0"/>
              <a:t>시연 동영상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roup 241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39" name="Shape 239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42" name="Shape 242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lang="en-US" dirty="0" smtClean="0"/>
              <a:t>[</a:t>
            </a:r>
            <a:r>
              <a:rPr lang="ko-KR" altLang="en-US" dirty="0" err="1" smtClean="0"/>
              <a:t>반응형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웹페이지</a:t>
            </a:r>
            <a:r>
              <a:rPr lang="ko-KR" altLang="en-US" dirty="0" smtClean="0"/>
              <a:t> 구축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장바구</a:t>
            </a:r>
            <a:r>
              <a:rPr lang="ko-KR" altLang="en-US" dirty="0"/>
              <a:t>니</a:t>
            </a:r>
            <a:r>
              <a:rPr lang="en-US" altLang="ko-KR" dirty="0" smtClean="0"/>
              <a:t>(</a:t>
            </a:r>
            <a:r>
              <a:rPr lang="ko-KR" altLang="en-US" dirty="0" smtClean="0"/>
              <a:t>고객</a:t>
            </a:r>
            <a:r>
              <a:rPr lang="en-US" altLang="ko-KR" dirty="0" smtClean="0"/>
              <a:t>)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82"/>
          <a:stretch/>
        </p:blipFill>
        <p:spPr bwMode="auto">
          <a:xfrm>
            <a:off x="2186074" y="1628800"/>
            <a:ext cx="8158398" cy="4824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482222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image2.png"/>
          <p:cNvPicPr>
            <a:picLocks noChangeAspect="1"/>
          </p:cNvPicPr>
          <p:nvPr/>
        </p:nvPicPr>
        <p:blipFill>
          <a:blip r:embed="rId2">
            <a:extLst/>
          </a:blip>
          <a:srcRect b="66387"/>
          <a:stretch>
            <a:fillRect/>
          </a:stretch>
        </p:blipFill>
        <p:spPr>
          <a:xfrm>
            <a:off x="-530" y="-297"/>
            <a:ext cx="12193059" cy="2305347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Shape 153"/>
          <p:cNvSpPr/>
          <p:nvPr/>
        </p:nvSpPr>
        <p:spPr>
          <a:xfrm>
            <a:off x="826771" y="2841738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1</a:t>
            </a:r>
          </a:p>
        </p:txBody>
      </p:sp>
      <p:grpSp>
        <p:nvGrpSpPr>
          <p:cNvPr id="156" name="Group 156"/>
          <p:cNvGrpSpPr/>
          <p:nvPr/>
        </p:nvGrpSpPr>
        <p:grpSpPr>
          <a:xfrm>
            <a:off x="1493518" y="2828225"/>
            <a:ext cx="3481896" cy="568618"/>
            <a:chOff x="-1" y="-1"/>
            <a:chExt cx="3481894" cy="568617"/>
          </a:xfrm>
          <a:solidFill>
            <a:schemeClr val="bg1">
              <a:lumMod val="65000"/>
            </a:schemeClr>
          </a:solidFill>
        </p:grpSpPr>
        <p:sp>
          <p:nvSpPr>
            <p:cNvPr id="154" name="Shape 154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진행 상황</a:t>
              </a:r>
              <a:endParaRPr dirty="0"/>
            </a:p>
          </p:txBody>
        </p:sp>
      </p:grpSp>
      <p:sp>
        <p:nvSpPr>
          <p:cNvPr id="157" name="Shape 157"/>
          <p:cNvSpPr/>
          <p:nvPr/>
        </p:nvSpPr>
        <p:spPr>
          <a:xfrm>
            <a:off x="788670" y="3492091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60" name="Group 160"/>
          <p:cNvGrpSpPr/>
          <p:nvPr/>
        </p:nvGrpSpPr>
        <p:grpSpPr>
          <a:xfrm>
            <a:off x="1493519" y="1720673"/>
            <a:ext cx="1935480" cy="497841"/>
            <a:chOff x="0" y="0"/>
            <a:chExt cx="1935478" cy="497840"/>
          </a:xfrm>
        </p:grpSpPr>
        <p:sp>
          <p:nvSpPr>
            <p:cNvPr id="158" name="Shape 158"/>
            <p:cNvSpPr/>
            <p:nvPr/>
          </p:nvSpPr>
          <p:spPr>
            <a:xfrm>
              <a:off x="0" y="54435"/>
              <a:ext cx="1935479" cy="388969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0" y="-1"/>
              <a:ext cx="1935479" cy="497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Contents</a:t>
              </a:r>
            </a:p>
          </p:txBody>
        </p:sp>
      </p:grpSp>
      <p:sp>
        <p:nvSpPr>
          <p:cNvPr id="161" name="Shape 161"/>
          <p:cNvSpPr/>
          <p:nvPr/>
        </p:nvSpPr>
        <p:spPr>
          <a:xfrm>
            <a:off x="826771" y="3644605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2</a:t>
            </a:r>
          </a:p>
        </p:txBody>
      </p:sp>
      <p:grpSp>
        <p:nvGrpSpPr>
          <p:cNvPr id="164" name="Group 164"/>
          <p:cNvGrpSpPr/>
          <p:nvPr/>
        </p:nvGrpSpPr>
        <p:grpSpPr>
          <a:xfrm>
            <a:off x="1493518" y="3631094"/>
            <a:ext cx="3481896" cy="568618"/>
            <a:chOff x="-1" y="-1"/>
            <a:chExt cx="3481894" cy="568617"/>
          </a:xfrm>
          <a:solidFill>
            <a:srgbClr val="1F4E79"/>
          </a:solidFill>
        </p:grpSpPr>
        <p:sp>
          <p:nvSpPr>
            <p:cNvPr id="162" name="Shape 162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추진 계획</a:t>
              </a:r>
              <a:endParaRPr dirty="0"/>
            </a:p>
          </p:txBody>
        </p:sp>
      </p:grpSp>
      <p:sp>
        <p:nvSpPr>
          <p:cNvPr id="165" name="Shape 165"/>
          <p:cNvSpPr/>
          <p:nvPr/>
        </p:nvSpPr>
        <p:spPr>
          <a:xfrm>
            <a:off x="5149125" y="3049874"/>
            <a:ext cx="6393180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 err="1"/>
              <a:t>세부일정</a:t>
            </a:r>
            <a:r>
              <a:rPr dirty="0"/>
              <a:t>/</a:t>
            </a:r>
            <a:r>
              <a:rPr dirty="0" err="1"/>
              <a:t>진행상황</a:t>
            </a:r>
            <a:endParaRPr dirty="0"/>
          </a:p>
        </p:txBody>
      </p:sp>
      <p:sp>
        <p:nvSpPr>
          <p:cNvPr id="166" name="Shape 166"/>
          <p:cNvSpPr/>
          <p:nvPr/>
        </p:nvSpPr>
        <p:spPr>
          <a:xfrm>
            <a:off x="788670" y="4294959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826771" y="4441937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3</a:t>
            </a:r>
          </a:p>
        </p:txBody>
      </p:sp>
      <p:grpSp>
        <p:nvGrpSpPr>
          <p:cNvPr id="170" name="Group 170"/>
          <p:cNvGrpSpPr/>
          <p:nvPr/>
        </p:nvGrpSpPr>
        <p:grpSpPr>
          <a:xfrm>
            <a:off x="1493518" y="4428425"/>
            <a:ext cx="3481896" cy="568618"/>
            <a:chOff x="-1" y="-1"/>
            <a:chExt cx="3481894" cy="568617"/>
          </a:xfrm>
        </p:grpSpPr>
        <p:sp>
          <p:nvSpPr>
            <p:cNvPr id="168" name="Shape 168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solidFill>
              <a:srgbClr val="AFABA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시 연</a:t>
              </a:r>
              <a:endParaRPr dirty="0"/>
            </a:p>
          </p:txBody>
        </p:sp>
      </p:grpSp>
      <p:sp>
        <p:nvSpPr>
          <p:cNvPr id="171" name="Shape 171"/>
          <p:cNvSpPr/>
          <p:nvPr/>
        </p:nvSpPr>
        <p:spPr>
          <a:xfrm>
            <a:off x="5149124" y="3852743"/>
            <a:ext cx="6393181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 err="1"/>
              <a:t>세부일정</a:t>
            </a:r>
            <a:r>
              <a:rPr dirty="0"/>
              <a:t>/</a:t>
            </a:r>
            <a:r>
              <a:rPr dirty="0" err="1" smtClean="0"/>
              <a:t>추진방법</a:t>
            </a:r>
            <a:endParaRPr dirty="0"/>
          </a:p>
        </p:txBody>
      </p:sp>
      <p:sp>
        <p:nvSpPr>
          <p:cNvPr id="172" name="Shape 172"/>
          <p:cNvSpPr/>
          <p:nvPr/>
        </p:nvSpPr>
        <p:spPr>
          <a:xfrm>
            <a:off x="788670" y="5092291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Shape 165"/>
          <p:cNvSpPr/>
          <p:nvPr/>
        </p:nvSpPr>
        <p:spPr>
          <a:xfrm>
            <a:off x="5149124" y="4646693"/>
            <a:ext cx="6393180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lang="ko-KR" altLang="en-US" dirty="0" smtClean="0"/>
              <a:t>시연 동영상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658839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roup 319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317" name="Shape 317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추진 계획</a:t>
              </a:r>
            </a:p>
          </p:txBody>
        </p:sp>
      </p:grpSp>
      <p:sp>
        <p:nvSpPr>
          <p:cNvPr id="320" name="Shape 320"/>
          <p:cNvSpPr/>
          <p:nvPr/>
        </p:nvSpPr>
        <p:spPr>
          <a:xfrm>
            <a:off x="567690" y="909915"/>
            <a:ext cx="10767060" cy="548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t>[세부 일정]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273" y="1772816"/>
            <a:ext cx="8126159" cy="4655952"/>
          </a:xfrm>
          <a:prstGeom prst="rect">
            <a:avLst/>
          </a:prstGeom>
        </p:spPr>
      </p:pic>
      <p:sp>
        <p:nvSpPr>
          <p:cNvPr id="322" name="Shape 322"/>
          <p:cNvSpPr/>
          <p:nvPr/>
        </p:nvSpPr>
        <p:spPr>
          <a:xfrm>
            <a:off x="1901392" y="4752430"/>
            <a:ext cx="8122923" cy="1646874"/>
          </a:xfrm>
          <a:prstGeom prst="rect">
            <a:avLst/>
          </a:prstGeom>
          <a:ln w="762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roup 234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32" name="Shape 232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35" name="Shape 235"/>
          <p:cNvSpPr/>
          <p:nvPr/>
        </p:nvSpPr>
        <p:spPr>
          <a:xfrm>
            <a:off x="567690" y="909915"/>
            <a:ext cx="10767060" cy="548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t>[세부 일정]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12" y="1800224"/>
            <a:ext cx="9108626" cy="4581103"/>
          </a:xfrm>
          <a:prstGeom prst="rect">
            <a:avLst/>
          </a:prstGeom>
        </p:spPr>
      </p:pic>
      <p:sp>
        <p:nvSpPr>
          <p:cNvPr id="237" name="Shape 237"/>
          <p:cNvSpPr/>
          <p:nvPr/>
        </p:nvSpPr>
        <p:spPr>
          <a:xfrm>
            <a:off x="8545507" y="2215375"/>
            <a:ext cx="2159005" cy="4032448"/>
          </a:xfrm>
          <a:prstGeom prst="rect">
            <a:avLst/>
          </a:prstGeom>
          <a:ln w="762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789800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roup 328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326" name="Shape 326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추진 계획</a:t>
              </a:r>
            </a:p>
          </p:txBody>
        </p:sp>
      </p:grpSp>
      <p:sp>
        <p:nvSpPr>
          <p:cNvPr id="329" name="Shape 329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/>
              <a:t>[</a:t>
            </a:r>
            <a:r>
              <a:rPr dirty="0" err="1"/>
              <a:t>추진</a:t>
            </a:r>
            <a:r>
              <a:rPr dirty="0"/>
              <a:t> </a:t>
            </a:r>
            <a:r>
              <a:rPr dirty="0" err="1"/>
              <a:t>방법</a:t>
            </a:r>
            <a:r>
              <a:rPr dirty="0"/>
              <a:t>: </a:t>
            </a:r>
            <a:r>
              <a:rPr dirty="0" smtClean="0"/>
              <a:t>STS</a:t>
            </a:r>
            <a:r>
              <a:rPr lang="en-US" dirty="0"/>
              <a:t> </a:t>
            </a:r>
            <a:r>
              <a:rPr lang="en-US" dirty="0" smtClean="0"/>
              <a:t>/ </a:t>
            </a:r>
            <a:r>
              <a:rPr lang="en-US" dirty="0" err="1" smtClean="0"/>
              <a:t>MariaDB</a:t>
            </a:r>
            <a:r>
              <a:rPr lang="en-US" dirty="0" smtClean="0"/>
              <a:t> </a:t>
            </a:r>
            <a:r>
              <a:rPr lang="ko-KR" altLang="en-US" dirty="0" smtClean="0"/>
              <a:t>사용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330" name="image20.png" descr="spring tool suite에 대한 이미지 검색결과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999656" y="2042896"/>
            <a:ext cx="2340714" cy="2592288"/>
          </a:xfrm>
          <a:prstGeom prst="rect">
            <a:avLst/>
          </a:prstGeom>
          <a:ln w="12700">
            <a:miter lim="400000"/>
          </a:ln>
        </p:spPr>
      </p:pic>
      <p:sp>
        <p:nvSpPr>
          <p:cNvPr id="331" name="Shape 331"/>
          <p:cNvSpPr/>
          <p:nvPr/>
        </p:nvSpPr>
        <p:spPr>
          <a:xfrm>
            <a:off x="3211089" y="5244350"/>
            <a:ext cx="5106524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2400" b="1" spc="-150">
                <a:ln w="9525">
                  <a:solidFill>
                    <a:srgbClr val="262626">
                      <a:alpha val="0"/>
                    </a:srgbClr>
                  </a:solidFill>
                </a:ln>
                <a:solidFill>
                  <a:srgbClr val="404040"/>
                </a:solidFill>
              </a:defRPr>
            </a:pPr>
            <a:r>
              <a:rPr sz="2000" dirty="0"/>
              <a:t>STS (Spring Tool Suite</a:t>
            </a:r>
            <a:r>
              <a:rPr sz="2000" dirty="0" smtClean="0"/>
              <a:t>)</a:t>
            </a:r>
            <a:r>
              <a:rPr lang="en-US" sz="2000" dirty="0" smtClean="0"/>
              <a:t> </a:t>
            </a:r>
            <a:r>
              <a:rPr lang="en-US" sz="2000" dirty="0" err="1" smtClean="0"/>
              <a:t>MariaDB</a:t>
            </a:r>
            <a:r>
              <a:rPr lang="en-US" sz="2000" dirty="0" smtClean="0"/>
              <a:t> </a:t>
            </a:r>
            <a:r>
              <a:rPr lang="ko-KR" altLang="en-US" sz="2000" dirty="0" smtClean="0"/>
              <a:t>등을 사용하여 </a:t>
            </a:r>
            <a:endParaRPr lang="en-US" altLang="ko-KR" sz="2000" dirty="0" smtClean="0"/>
          </a:p>
          <a:p>
            <a:pPr algn="ctr">
              <a:defRPr sz="2400" b="1" spc="-150">
                <a:ln w="9525">
                  <a:solidFill>
                    <a:srgbClr val="262626">
                      <a:alpha val="0"/>
                    </a:srgbClr>
                  </a:solidFill>
                </a:ln>
                <a:solidFill>
                  <a:srgbClr val="404040"/>
                </a:solidFill>
              </a:defRPr>
            </a:pPr>
            <a:r>
              <a:rPr lang="ko-KR" altLang="en-US" sz="2000" dirty="0" err="1" smtClean="0"/>
              <a:t>큐레이션</a:t>
            </a:r>
            <a:r>
              <a:rPr lang="ko-KR" altLang="en-US" sz="2000" dirty="0" smtClean="0"/>
              <a:t> 시스템 알고리즘 적용</a:t>
            </a:r>
            <a:endParaRPr sz="2000" dirty="0"/>
          </a:p>
        </p:txBody>
      </p:sp>
      <p:pic>
        <p:nvPicPr>
          <p:cNvPr id="8" name="image22.png" descr="maria db에 대한 이미지 검색결과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76295" y="2267014"/>
            <a:ext cx="4235345" cy="21799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roup 328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326" name="Shape 326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추진 계획</a:t>
              </a:r>
            </a:p>
          </p:txBody>
        </p:sp>
      </p:grpSp>
      <p:sp>
        <p:nvSpPr>
          <p:cNvPr id="329" name="Shape 329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/>
              <a:t>[</a:t>
            </a:r>
            <a:r>
              <a:rPr dirty="0" err="1"/>
              <a:t>추진</a:t>
            </a:r>
            <a:r>
              <a:rPr dirty="0"/>
              <a:t> </a:t>
            </a:r>
            <a:r>
              <a:rPr dirty="0" err="1"/>
              <a:t>방법</a:t>
            </a:r>
            <a:r>
              <a:rPr dirty="0"/>
              <a:t>: </a:t>
            </a:r>
            <a:r>
              <a:rPr dirty="0" smtClean="0"/>
              <a:t>STS</a:t>
            </a:r>
            <a:r>
              <a:rPr lang="en-US" dirty="0"/>
              <a:t> </a:t>
            </a:r>
            <a:r>
              <a:rPr lang="en-US" dirty="0" smtClean="0"/>
              <a:t>/ </a:t>
            </a:r>
            <a:r>
              <a:rPr lang="en-US" dirty="0" err="1" smtClean="0"/>
              <a:t>MariaDB</a:t>
            </a:r>
            <a:r>
              <a:rPr lang="en-US" dirty="0" smtClean="0"/>
              <a:t> </a:t>
            </a:r>
            <a:r>
              <a:rPr lang="ko-KR" altLang="en-US" dirty="0" smtClean="0"/>
              <a:t>사용</a:t>
            </a:r>
            <a:r>
              <a:rPr dirty="0" smtClean="0"/>
              <a:t>]</a:t>
            </a:r>
            <a:endParaRPr dirty="0"/>
          </a:p>
        </p:txBody>
      </p:sp>
      <p:sp>
        <p:nvSpPr>
          <p:cNvPr id="331" name="Shape 331"/>
          <p:cNvSpPr/>
          <p:nvPr/>
        </p:nvSpPr>
        <p:spPr>
          <a:xfrm>
            <a:off x="3679172" y="5661248"/>
            <a:ext cx="417037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2400" b="1" spc="-150">
                <a:ln w="9525">
                  <a:solidFill>
                    <a:srgbClr val="262626">
                      <a:alpha val="0"/>
                    </a:srgbClr>
                  </a:solidFill>
                </a:ln>
                <a:solidFill>
                  <a:srgbClr val="404040"/>
                </a:solidFill>
              </a:defRPr>
            </a:pPr>
            <a:r>
              <a:rPr lang="ko-KR" altLang="en-US" sz="2000" dirty="0" err="1" smtClean="0"/>
              <a:t>큐레이션</a:t>
            </a:r>
            <a:r>
              <a:rPr lang="ko-KR" altLang="en-US" sz="2000" dirty="0" smtClean="0"/>
              <a:t> 시스템의 데이터베이스 구축 </a:t>
            </a:r>
            <a:endParaRPr sz="2000" dirty="0"/>
          </a:p>
        </p:txBody>
      </p:sp>
      <p:pic>
        <p:nvPicPr>
          <p:cNvPr id="9" name="_x186260640" descr="EMB000011502ea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9438" y="1871370"/>
            <a:ext cx="5643563" cy="3603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5685149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567691" y="491930"/>
            <a:ext cx="2155468" cy="38837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추진 계획</a:t>
            </a:r>
            <a:endParaRPr lang="ko-KR" altLang="en-US" b="1" spc="-150" dirty="0">
              <a:ln>
                <a:solidFill>
                  <a:schemeClr val="accent1">
                    <a:alpha val="0"/>
                  </a:schemeClr>
                </a:solidFill>
              </a:ln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67691" y="899886"/>
            <a:ext cx="10767059" cy="5681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1" spc="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sz="2800" b="1" spc="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연구성과</a:t>
            </a:r>
            <a:r>
              <a:rPr lang="en-US" altLang="ko-KR" sz="2800" b="1" spc="60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sz="2800" b="1" spc="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자유형 5"/>
          <p:cNvSpPr/>
          <p:nvPr/>
        </p:nvSpPr>
        <p:spPr>
          <a:xfrm>
            <a:off x="2794916" y="1886320"/>
            <a:ext cx="3123406" cy="3123406"/>
          </a:xfrm>
          <a:custGeom>
            <a:avLst/>
            <a:gdLst>
              <a:gd name="connsiteX0" fmla="*/ 0 w 3123406"/>
              <a:gd name="connsiteY0" fmla="*/ 1561703 h 3123406"/>
              <a:gd name="connsiteX1" fmla="*/ 1561703 w 3123406"/>
              <a:gd name="connsiteY1" fmla="*/ 0 h 3123406"/>
              <a:gd name="connsiteX2" fmla="*/ 3123406 w 3123406"/>
              <a:gd name="connsiteY2" fmla="*/ 1561703 h 3123406"/>
              <a:gd name="connsiteX3" fmla="*/ 1561703 w 3123406"/>
              <a:gd name="connsiteY3" fmla="*/ 3123406 h 3123406"/>
              <a:gd name="connsiteX4" fmla="*/ 0 w 3123406"/>
              <a:gd name="connsiteY4" fmla="*/ 1561703 h 3123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3406" h="3123406">
                <a:moveTo>
                  <a:pt x="0" y="1561703"/>
                </a:moveTo>
                <a:cubicBezTo>
                  <a:pt x="0" y="699198"/>
                  <a:pt x="699198" y="0"/>
                  <a:pt x="1561703" y="0"/>
                </a:cubicBezTo>
                <a:cubicBezTo>
                  <a:pt x="2424208" y="0"/>
                  <a:pt x="3123406" y="699198"/>
                  <a:pt x="3123406" y="1561703"/>
                </a:cubicBezTo>
                <a:cubicBezTo>
                  <a:pt x="3123406" y="2424208"/>
                  <a:pt x="2424208" y="3123406"/>
                  <a:pt x="1561703" y="3123406"/>
                </a:cubicBezTo>
                <a:cubicBezTo>
                  <a:pt x="699198" y="3123406"/>
                  <a:pt x="0" y="2424208"/>
                  <a:pt x="0" y="1561703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629303" tIns="480272" rIns="629303" bIns="480272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spc="-150" dirty="0" smtClean="0">
                <a:ln>
                  <a:solidFill>
                    <a:schemeClr val="lt1">
                      <a:hueOff val="0"/>
                      <a:satOff val="0"/>
                      <a:lumOff val="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[2017.05]</a:t>
            </a: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b="1" kern="1200" spc="-150" dirty="0" smtClean="0">
                <a:ln>
                  <a:solidFill>
                    <a:schemeClr val="lt1">
                      <a:hueOff val="0"/>
                      <a:satOff val="0"/>
                      <a:lumOff val="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특허출원</a:t>
            </a:r>
            <a:endParaRPr lang="ko-KR" altLang="en-US" sz="2000" b="1" kern="1200" spc="-150" dirty="0">
              <a:ln>
                <a:solidFill>
                  <a:schemeClr val="lt1">
                    <a:hueOff val="0"/>
                    <a:satOff val="0"/>
                    <a:lumOff val="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자유형 6"/>
          <p:cNvSpPr/>
          <p:nvPr/>
        </p:nvSpPr>
        <p:spPr>
          <a:xfrm>
            <a:off x="6144023" y="1907340"/>
            <a:ext cx="3123406" cy="3123406"/>
          </a:xfrm>
          <a:custGeom>
            <a:avLst/>
            <a:gdLst>
              <a:gd name="connsiteX0" fmla="*/ 0 w 3123406"/>
              <a:gd name="connsiteY0" fmla="*/ 1561703 h 3123406"/>
              <a:gd name="connsiteX1" fmla="*/ 1561703 w 3123406"/>
              <a:gd name="connsiteY1" fmla="*/ 0 h 3123406"/>
              <a:gd name="connsiteX2" fmla="*/ 3123406 w 3123406"/>
              <a:gd name="connsiteY2" fmla="*/ 1561703 h 3123406"/>
              <a:gd name="connsiteX3" fmla="*/ 1561703 w 3123406"/>
              <a:gd name="connsiteY3" fmla="*/ 3123406 h 3123406"/>
              <a:gd name="connsiteX4" fmla="*/ 0 w 3123406"/>
              <a:gd name="connsiteY4" fmla="*/ 1561703 h 3123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3406" h="3123406">
                <a:moveTo>
                  <a:pt x="0" y="1561703"/>
                </a:moveTo>
                <a:cubicBezTo>
                  <a:pt x="0" y="699198"/>
                  <a:pt x="699198" y="0"/>
                  <a:pt x="1561703" y="0"/>
                </a:cubicBezTo>
                <a:cubicBezTo>
                  <a:pt x="2424208" y="0"/>
                  <a:pt x="3123406" y="699198"/>
                  <a:pt x="3123406" y="1561703"/>
                </a:cubicBezTo>
                <a:cubicBezTo>
                  <a:pt x="3123406" y="2424208"/>
                  <a:pt x="2424208" y="3123406"/>
                  <a:pt x="1561703" y="3123406"/>
                </a:cubicBezTo>
                <a:cubicBezTo>
                  <a:pt x="699198" y="3123406"/>
                  <a:pt x="0" y="2424208"/>
                  <a:pt x="0" y="1561703"/>
                </a:cubicBezTo>
                <a:close/>
              </a:path>
            </a:pathLst>
          </a:custGeom>
          <a:solidFill>
            <a:schemeClr val="accent1">
              <a:lumMod val="50000"/>
              <a:alpha val="50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629303" tIns="480272" rIns="629303" bIns="480272" numCol="1" spcCol="1270" anchor="ctr" anchorCtr="0">
            <a:noAutofit/>
          </a:bodyPr>
          <a:lstStyle/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800" b="1" kern="1200" spc="-150" dirty="0" smtClean="0">
                <a:ln>
                  <a:solidFill>
                    <a:schemeClr val="lt1">
                      <a:hueOff val="0"/>
                      <a:satOff val="0"/>
                      <a:lumOff val="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[2017.06]</a:t>
            </a:r>
            <a:endParaRPr lang="en-US" altLang="ko-KR" sz="1800" b="0" kern="1200" spc="-150" dirty="0" smtClean="0">
              <a:ln>
                <a:solidFill>
                  <a:schemeClr val="lt1">
                    <a:hueOff val="0"/>
                    <a:satOff val="0"/>
                    <a:lumOff val="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b="1" kern="1200" spc="-150" dirty="0" smtClean="0">
                <a:ln>
                  <a:solidFill>
                    <a:schemeClr val="lt1">
                      <a:hueOff val="0"/>
                      <a:satOff val="0"/>
                      <a:lumOff val="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국내 학술 대회 </a:t>
            </a:r>
            <a:endParaRPr lang="en-US" altLang="ko-KR" sz="2000" b="1" kern="1200" spc="-150" dirty="0" smtClean="0">
              <a:ln>
                <a:solidFill>
                  <a:schemeClr val="lt1">
                    <a:hueOff val="0"/>
                    <a:satOff val="0"/>
                    <a:lumOff val="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 algn="ctr" defTabSz="800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b="1" kern="1200" spc="-150" dirty="0" smtClean="0">
                <a:ln>
                  <a:solidFill>
                    <a:schemeClr val="lt1">
                      <a:hueOff val="0"/>
                      <a:satOff val="0"/>
                      <a:lumOff val="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논문발표</a:t>
            </a:r>
            <a:endParaRPr lang="ko-KR" altLang="en-US" sz="2000" b="1" kern="1200" spc="-150" dirty="0">
              <a:ln>
                <a:solidFill>
                  <a:schemeClr val="lt1">
                    <a:hueOff val="0"/>
                    <a:satOff val="0"/>
                    <a:lumOff val="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10198" y="5341910"/>
            <a:ext cx="18854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spc="-150" dirty="0" smtClean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예상되는 연구 성과 </a:t>
            </a:r>
          </a:p>
        </p:txBody>
      </p:sp>
    </p:spTree>
    <p:extLst>
      <p:ext uri="{BB962C8B-B14F-4D97-AF65-F5344CB8AC3E}">
        <p14:creationId xmlns:p14="http://schemas.microsoft.com/office/powerpoint/2010/main" val="4641567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image2.png"/>
          <p:cNvPicPr>
            <a:picLocks noChangeAspect="1"/>
          </p:cNvPicPr>
          <p:nvPr/>
        </p:nvPicPr>
        <p:blipFill>
          <a:blip r:embed="rId2">
            <a:extLst/>
          </a:blip>
          <a:srcRect b="66387"/>
          <a:stretch>
            <a:fillRect/>
          </a:stretch>
        </p:blipFill>
        <p:spPr>
          <a:xfrm>
            <a:off x="-530" y="-297"/>
            <a:ext cx="12193059" cy="2305347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Shape 153"/>
          <p:cNvSpPr/>
          <p:nvPr/>
        </p:nvSpPr>
        <p:spPr>
          <a:xfrm>
            <a:off x="826771" y="2841738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1</a:t>
            </a:r>
          </a:p>
        </p:txBody>
      </p:sp>
      <p:grpSp>
        <p:nvGrpSpPr>
          <p:cNvPr id="156" name="Group 156"/>
          <p:cNvGrpSpPr/>
          <p:nvPr/>
        </p:nvGrpSpPr>
        <p:grpSpPr>
          <a:xfrm>
            <a:off x="1493518" y="2828225"/>
            <a:ext cx="3481896" cy="568618"/>
            <a:chOff x="-1" y="-1"/>
            <a:chExt cx="3481894" cy="568617"/>
          </a:xfrm>
          <a:solidFill>
            <a:schemeClr val="bg1">
              <a:lumMod val="65000"/>
            </a:schemeClr>
          </a:solidFill>
        </p:grpSpPr>
        <p:sp>
          <p:nvSpPr>
            <p:cNvPr id="154" name="Shape 154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진행 상황</a:t>
              </a:r>
              <a:endParaRPr dirty="0"/>
            </a:p>
          </p:txBody>
        </p:sp>
      </p:grpSp>
      <p:sp>
        <p:nvSpPr>
          <p:cNvPr id="157" name="Shape 157"/>
          <p:cNvSpPr/>
          <p:nvPr/>
        </p:nvSpPr>
        <p:spPr>
          <a:xfrm>
            <a:off x="788670" y="3492091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60" name="Group 160"/>
          <p:cNvGrpSpPr/>
          <p:nvPr/>
        </p:nvGrpSpPr>
        <p:grpSpPr>
          <a:xfrm>
            <a:off x="1493519" y="1720673"/>
            <a:ext cx="1935480" cy="497841"/>
            <a:chOff x="0" y="0"/>
            <a:chExt cx="1935478" cy="497840"/>
          </a:xfrm>
        </p:grpSpPr>
        <p:sp>
          <p:nvSpPr>
            <p:cNvPr id="158" name="Shape 158"/>
            <p:cNvSpPr/>
            <p:nvPr/>
          </p:nvSpPr>
          <p:spPr>
            <a:xfrm>
              <a:off x="0" y="54435"/>
              <a:ext cx="1935479" cy="388969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0" y="-1"/>
              <a:ext cx="1935479" cy="497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Contents</a:t>
              </a:r>
            </a:p>
          </p:txBody>
        </p:sp>
      </p:grpSp>
      <p:sp>
        <p:nvSpPr>
          <p:cNvPr id="161" name="Shape 161"/>
          <p:cNvSpPr/>
          <p:nvPr/>
        </p:nvSpPr>
        <p:spPr>
          <a:xfrm>
            <a:off x="826771" y="3644605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2</a:t>
            </a:r>
          </a:p>
        </p:txBody>
      </p:sp>
      <p:grpSp>
        <p:nvGrpSpPr>
          <p:cNvPr id="164" name="Group 164"/>
          <p:cNvGrpSpPr/>
          <p:nvPr/>
        </p:nvGrpSpPr>
        <p:grpSpPr>
          <a:xfrm>
            <a:off x="1493518" y="3631094"/>
            <a:ext cx="3481896" cy="568618"/>
            <a:chOff x="-1" y="-1"/>
            <a:chExt cx="3481894" cy="568617"/>
          </a:xfrm>
        </p:grpSpPr>
        <p:sp>
          <p:nvSpPr>
            <p:cNvPr id="162" name="Shape 162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solidFill>
              <a:srgbClr val="AFABA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추진 계획</a:t>
              </a:r>
              <a:endParaRPr dirty="0"/>
            </a:p>
          </p:txBody>
        </p:sp>
      </p:grpSp>
      <p:sp>
        <p:nvSpPr>
          <p:cNvPr id="165" name="Shape 165"/>
          <p:cNvSpPr/>
          <p:nvPr/>
        </p:nvSpPr>
        <p:spPr>
          <a:xfrm>
            <a:off x="5149125" y="3049874"/>
            <a:ext cx="6393180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 err="1"/>
              <a:t>세부일정</a:t>
            </a:r>
            <a:r>
              <a:rPr dirty="0"/>
              <a:t>/</a:t>
            </a:r>
            <a:r>
              <a:rPr dirty="0" err="1"/>
              <a:t>진행상황</a:t>
            </a:r>
            <a:endParaRPr dirty="0"/>
          </a:p>
        </p:txBody>
      </p:sp>
      <p:sp>
        <p:nvSpPr>
          <p:cNvPr id="166" name="Shape 166"/>
          <p:cNvSpPr/>
          <p:nvPr/>
        </p:nvSpPr>
        <p:spPr>
          <a:xfrm>
            <a:off x="788670" y="4294959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826771" y="4441937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3</a:t>
            </a:r>
          </a:p>
        </p:txBody>
      </p:sp>
      <p:grpSp>
        <p:nvGrpSpPr>
          <p:cNvPr id="170" name="Group 170"/>
          <p:cNvGrpSpPr/>
          <p:nvPr/>
        </p:nvGrpSpPr>
        <p:grpSpPr>
          <a:xfrm>
            <a:off x="1493518" y="4428425"/>
            <a:ext cx="3481896" cy="568618"/>
            <a:chOff x="-1" y="-1"/>
            <a:chExt cx="3481894" cy="568617"/>
          </a:xfrm>
          <a:solidFill>
            <a:srgbClr val="1F4E79"/>
          </a:solidFill>
        </p:grpSpPr>
        <p:sp>
          <p:nvSpPr>
            <p:cNvPr id="168" name="Shape 168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시 연</a:t>
              </a:r>
              <a:endParaRPr dirty="0"/>
            </a:p>
          </p:txBody>
        </p:sp>
      </p:grpSp>
      <p:sp>
        <p:nvSpPr>
          <p:cNvPr id="171" name="Shape 171"/>
          <p:cNvSpPr/>
          <p:nvPr/>
        </p:nvSpPr>
        <p:spPr>
          <a:xfrm>
            <a:off x="5149124" y="3852743"/>
            <a:ext cx="6393181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 err="1"/>
              <a:t>세부일정</a:t>
            </a:r>
            <a:r>
              <a:rPr dirty="0"/>
              <a:t>/</a:t>
            </a:r>
            <a:r>
              <a:rPr dirty="0" err="1"/>
              <a:t>추진방법</a:t>
            </a:r>
            <a:r>
              <a:rPr dirty="0"/>
              <a:t>/</a:t>
            </a:r>
            <a:r>
              <a:rPr dirty="0" err="1"/>
              <a:t>역할분담</a:t>
            </a:r>
            <a:endParaRPr dirty="0"/>
          </a:p>
        </p:txBody>
      </p:sp>
      <p:sp>
        <p:nvSpPr>
          <p:cNvPr id="172" name="Shape 172"/>
          <p:cNvSpPr/>
          <p:nvPr/>
        </p:nvSpPr>
        <p:spPr>
          <a:xfrm>
            <a:off x="788670" y="5092291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Shape 165"/>
          <p:cNvSpPr/>
          <p:nvPr/>
        </p:nvSpPr>
        <p:spPr>
          <a:xfrm>
            <a:off x="5149124" y="4646693"/>
            <a:ext cx="6393180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lang="ko-KR" altLang="en-US" dirty="0" smtClean="0"/>
              <a:t>시연 동영상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886580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roup 241"/>
          <p:cNvGrpSpPr/>
          <p:nvPr/>
        </p:nvGrpSpPr>
        <p:grpSpPr>
          <a:xfrm>
            <a:off x="567689" y="491928"/>
            <a:ext cx="2155472" cy="388376"/>
            <a:chOff x="-1" y="-1"/>
            <a:chExt cx="2155470" cy="388374"/>
          </a:xfrm>
        </p:grpSpPr>
        <p:sp>
          <p:nvSpPr>
            <p:cNvPr id="239" name="Shape 239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-1" y="9522"/>
              <a:ext cx="2155470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시연</a:t>
              </a:r>
              <a:endParaRPr dirty="0"/>
            </a:p>
          </p:txBody>
        </p:sp>
      </p:grpSp>
      <p:sp>
        <p:nvSpPr>
          <p:cNvPr id="242" name="Shape 242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lang="en-US" dirty="0" smtClean="0"/>
              <a:t>[</a:t>
            </a:r>
            <a:r>
              <a:rPr lang="ko-KR" altLang="en-US" dirty="0" smtClean="0"/>
              <a:t>동영상 시연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2" name="그림 1">
            <a:hlinkClick r:id="rId3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984" y="2708920"/>
            <a:ext cx="4248472" cy="1408949"/>
          </a:xfrm>
          <a:prstGeom prst="rect">
            <a:avLst/>
          </a:prstGeom>
        </p:spPr>
      </p:pic>
      <p:sp>
        <p:nvSpPr>
          <p:cNvPr id="7" name="Shape 331"/>
          <p:cNvSpPr/>
          <p:nvPr/>
        </p:nvSpPr>
        <p:spPr>
          <a:xfrm>
            <a:off x="4447348" y="4418603"/>
            <a:ext cx="292964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2400" b="1" spc="-150">
                <a:ln w="9525">
                  <a:solidFill>
                    <a:srgbClr val="262626">
                      <a:alpha val="0"/>
                    </a:srgbClr>
                  </a:solidFill>
                </a:ln>
                <a:solidFill>
                  <a:srgbClr val="404040"/>
                </a:solidFill>
              </a:defRPr>
            </a:pPr>
            <a:r>
              <a:rPr lang="ko-KR" altLang="en-US" sz="2000" dirty="0" smtClean="0"/>
              <a:t>위 이미지를 클릭해주세요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63672554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" name="Group 362"/>
          <p:cNvGrpSpPr/>
          <p:nvPr/>
        </p:nvGrpSpPr>
        <p:grpSpPr>
          <a:xfrm>
            <a:off x="0" y="0"/>
            <a:ext cx="12192000" cy="6858001"/>
            <a:chOff x="0" y="0"/>
            <a:chExt cx="12192000" cy="6858000"/>
          </a:xfrm>
        </p:grpSpPr>
        <p:pic>
          <p:nvPicPr>
            <p:cNvPr id="360" name="image1.png" descr="Close-up of worker explaining a graph Free Photo"/>
            <p:cNvPicPr>
              <a:picLocks noChangeAspect="1"/>
            </p:cNvPicPr>
            <p:nvPr/>
          </p:nvPicPr>
          <p:blipFill>
            <a:blip r:embed="rId2">
              <a:extLst/>
            </a:blip>
            <a:srcRect b="15557"/>
            <a:stretch>
              <a:fillRect/>
            </a:stretch>
          </p:blipFill>
          <p:spPr>
            <a:xfrm>
              <a:off x="0" y="0"/>
              <a:ext cx="12192000" cy="6858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61" name="Shape 36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262626">
                <a:alpha val="6392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365" name="Group 365"/>
          <p:cNvGrpSpPr/>
          <p:nvPr/>
        </p:nvGrpSpPr>
        <p:grpSpPr>
          <a:xfrm>
            <a:off x="788669" y="2708274"/>
            <a:ext cx="5894365" cy="917169"/>
            <a:chOff x="0" y="0"/>
            <a:chExt cx="5894363" cy="917168"/>
          </a:xfrm>
        </p:grpSpPr>
        <p:sp>
          <p:nvSpPr>
            <p:cNvPr id="363" name="Shape 363"/>
            <p:cNvSpPr/>
            <p:nvPr/>
          </p:nvSpPr>
          <p:spPr>
            <a:xfrm>
              <a:off x="-1" y="-1"/>
              <a:ext cx="5894365" cy="917170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4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-1" y="63614"/>
              <a:ext cx="5894365" cy="789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4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Thank You</a:t>
              </a:r>
            </a:p>
          </p:txBody>
        </p:sp>
      </p:grpSp>
      <p:sp>
        <p:nvSpPr>
          <p:cNvPr id="366" name="Shape 366"/>
          <p:cNvSpPr/>
          <p:nvPr/>
        </p:nvSpPr>
        <p:spPr>
          <a:xfrm>
            <a:off x="788670" y="3743762"/>
            <a:ext cx="2865285" cy="386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FFFF"/>
                </a:solidFill>
              </a:defRPr>
            </a:pPr>
            <a:r>
              <a:t>발표를 들어주셔서 감사합니다.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image2.png"/>
          <p:cNvPicPr>
            <a:picLocks noChangeAspect="1"/>
          </p:cNvPicPr>
          <p:nvPr/>
        </p:nvPicPr>
        <p:blipFill>
          <a:blip r:embed="rId2">
            <a:extLst/>
          </a:blip>
          <a:srcRect b="66387"/>
          <a:stretch>
            <a:fillRect/>
          </a:stretch>
        </p:blipFill>
        <p:spPr>
          <a:xfrm>
            <a:off x="-530" y="-297"/>
            <a:ext cx="12193059" cy="2305347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Shape 153"/>
          <p:cNvSpPr/>
          <p:nvPr/>
        </p:nvSpPr>
        <p:spPr>
          <a:xfrm>
            <a:off x="826771" y="2841738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1</a:t>
            </a:r>
          </a:p>
        </p:txBody>
      </p:sp>
      <p:grpSp>
        <p:nvGrpSpPr>
          <p:cNvPr id="156" name="Group 156"/>
          <p:cNvGrpSpPr/>
          <p:nvPr/>
        </p:nvGrpSpPr>
        <p:grpSpPr>
          <a:xfrm>
            <a:off x="1493518" y="2828225"/>
            <a:ext cx="3481896" cy="568618"/>
            <a:chOff x="-1" y="-1"/>
            <a:chExt cx="3481894" cy="568617"/>
          </a:xfrm>
        </p:grpSpPr>
        <p:sp>
          <p:nvSpPr>
            <p:cNvPr id="154" name="Shape 154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진행 상황</a:t>
              </a:r>
              <a:endParaRPr dirty="0"/>
            </a:p>
          </p:txBody>
        </p:sp>
      </p:grpSp>
      <p:sp>
        <p:nvSpPr>
          <p:cNvPr id="157" name="Shape 157"/>
          <p:cNvSpPr/>
          <p:nvPr/>
        </p:nvSpPr>
        <p:spPr>
          <a:xfrm>
            <a:off x="788670" y="3492091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60" name="Group 160"/>
          <p:cNvGrpSpPr/>
          <p:nvPr/>
        </p:nvGrpSpPr>
        <p:grpSpPr>
          <a:xfrm>
            <a:off x="1493519" y="1720673"/>
            <a:ext cx="1935480" cy="497841"/>
            <a:chOff x="0" y="0"/>
            <a:chExt cx="1935478" cy="497840"/>
          </a:xfrm>
        </p:grpSpPr>
        <p:sp>
          <p:nvSpPr>
            <p:cNvPr id="158" name="Shape 158"/>
            <p:cNvSpPr/>
            <p:nvPr/>
          </p:nvSpPr>
          <p:spPr>
            <a:xfrm>
              <a:off x="0" y="54435"/>
              <a:ext cx="1935479" cy="388969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0" y="-1"/>
              <a:ext cx="1935479" cy="497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Contents</a:t>
              </a:r>
            </a:p>
          </p:txBody>
        </p:sp>
      </p:grpSp>
      <p:sp>
        <p:nvSpPr>
          <p:cNvPr id="161" name="Shape 161"/>
          <p:cNvSpPr/>
          <p:nvPr/>
        </p:nvSpPr>
        <p:spPr>
          <a:xfrm>
            <a:off x="826771" y="3644605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2</a:t>
            </a:r>
          </a:p>
        </p:txBody>
      </p:sp>
      <p:grpSp>
        <p:nvGrpSpPr>
          <p:cNvPr id="164" name="Group 164"/>
          <p:cNvGrpSpPr/>
          <p:nvPr/>
        </p:nvGrpSpPr>
        <p:grpSpPr>
          <a:xfrm>
            <a:off x="1493518" y="3631094"/>
            <a:ext cx="3481896" cy="568618"/>
            <a:chOff x="-1" y="-1"/>
            <a:chExt cx="3481894" cy="568617"/>
          </a:xfrm>
        </p:grpSpPr>
        <p:sp>
          <p:nvSpPr>
            <p:cNvPr id="162" name="Shape 162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solidFill>
              <a:srgbClr val="AFABA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추진 계획</a:t>
              </a:r>
              <a:endParaRPr dirty="0"/>
            </a:p>
          </p:txBody>
        </p:sp>
      </p:grpSp>
      <p:sp>
        <p:nvSpPr>
          <p:cNvPr id="165" name="Shape 165"/>
          <p:cNvSpPr/>
          <p:nvPr/>
        </p:nvSpPr>
        <p:spPr>
          <a:xfrm>
            <a:off x="5149125" y="3049874"/>
            <a:ext cx="6393180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 err="1"/>
              <a:t>세부일정</a:t>
            </a:r>
            <a:r>
              <a:rPr dirty="0"/>
              <a:t>/</a:t>
            </a:r>
            <a:r>
              <a:rPr dirty="0" err="1"/>
              <a:t>진행상황</a:t>
            </a:r>
            <a:endParaRPr dirty="0"/>
          </a:p>
        </p:txBody>
      </p:sp>
      <p:sp>
        <p:nvSpPr>
          <p:cNvPr id="166" name="Shape 166"/>
          <p:cNvSpPr/>
          <p:nvPr/>
        </p:nvSpPr>
        <p:spPr>
          <a:xfrm>
            <a:off x="788670" y="4294959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826771" y="4441937"/>
            <a:ext cx="56388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3600" spc="-15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lvl1pPr>
          </a:lstStyle>
          <a:p>
            <a:r>
              <a:t>3</a:t>
            </a:r>
          </a:p>
        </p:txBody>
      </p:sp>
      <p:grpSp>
        <p:nvGrpSpPr>
          <p:cNvPr id="170" name="Group 170"/>
          <p:cNvGrpSpPr/>
          <p:nvPr/>
        </p:nvGrpSpPr>
        <p:grpSpPr>
          <a:xfrm>
            <a:off x="1493518" y="4428425"/>
            <a:ext cx="3481896" cy="568618"/>
            <a:chOff x="-1" y="-1"/>
            <a:chExt cx="3481894" cy="568617"/>
          </a:xfrm>
        </p:grpSpPr>
        <p:sp>
          <p:nvSpPr>
            <p:cNvPr id="168" name="Shape 168"/>
            <p:cNvSpPr/>
            <p:nvPr/>
          </p:nvSpPr>
          <p:spPr>
            <a:xfrm>
              <a:off x="-1" y="-1"/>
              <a:ext cx="3481894" cy="568617"/>
            </a:xfrm>
            <a:prstGeom prst="rect">
              <a:avLst/>
            </a:prstGeom>
            <a:solidFill>
              <a:srgbClr val="AFABA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-1" y="22699"/>
              <a:ext cx="3481894" cy="5232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2800" spc="-150">
                  <a:ln w="9525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rPr lang="ko-KR" altLang="en-US" dirty="0" smtClean="0"/>
                <a:t>시 연</a:t>
              </a:r>
              <a:endParaRPr dirty="0"/>
            </a:p>
          </p:txBody>
        </p:sp>
      </p:grpSp>
      <p:sp>
        <p:nvSpPr>
          <p:cNvPr id="171" name="Shape 171"/>
          <p:cNvSpPr/>
          <p:nvPr/>
        </p:nvSpPr>
        <p:spPr>
          <a:xfrm>
            <a:off x="5149124" y="3852743"/>
            <a:ext cx="6393181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 err="1"/>
              <a:t>세부일정</a:t>
            </a:r>
            <a:r>
              <a:rPr dirty="0"/>
              <a:t>/</a:t>
            </a:r>
            <a:r>
              <a:rPr dirty="0" err="1" smtClean="0"/>
              <a:t>추진방</a:t>
            </a:r>
            <a:r>
              <a:rPr lang="ko-KR" altLang="en-US" dirty="0" smtClean="0"/>
              <a:t>법</a:t>
            </a:r>
            <a:endParaRPr dirty="0"/>
          </a:p>
        </p:txBody>
      </p:sp>
      <p:sp>
        <p:nvSpPr>
          <p:cNvPr id="172" name="Shape 172"/>
          <p:cNvSpPr/>
          <p:nvPr/>
        </p:nvSpPr>
        <p:spPr>
          <a:xfrm>
            <a:off x="788670" y="5092291"/>
            <a:ext cx="9287159" cy="1"/>
          </a:xfrm>
          <a:prstGeom prst="line">
            <a:avLst/>
          </a:prstGeom>
          <a:ln w="3175">
            <a:solidFill>
              <a:srgbClr val="262626">
                <a:alpha val="25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Shape 165"/>
          <p:cNvSpPr/>
          <p:nvPr/>
        </p:nvSpPr>
        <p:spPr>
          <a:xfrm>
            <a:off x="5149124" y="4646693"/>
            <a:ext cx="6393180" cy="34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6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lang="ko-KR" altLang="en-US" dirty="0" smtClean="0"/>
              <a:t>시연 동영상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575531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273" y="1772816"/>
            <a:ext cx="8126159" cy="4655952"/>
          </a:xfrm>
          <a:prstGeom prst="rect">
            <a:avLst/>
          </a:prstGeom>
        </p:spPr>
      </p:pic>
      <p:grpSp>
        <p:nvGrpSpPr>
          <p:cNvPr id="227" name="Group 227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25" name="Shape 225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28" name="Shape 228"/>
          <p:cNvSpPr/>
          <p:nvPr/>
        </p:nvSpPr>
        <p:spPr>
          <a:xfrm>
            <a:off x="567690" y="909915"/>
            <a:ext cx="10767060" cy="548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t>[세부 일정]</a:t>
            </a:r>
          </a:p>
        </p:txBody>
      </p:sp>
      <p:sp>
        <p:nvSpPr>
          <p:cNvPr id="230" name="Shape 230"/>
          <p:cNvSpPr/>
          <p:nvPr/>
        </p:nvSpPr>
        <p:spPr>
          <a:xfrm>
            <a:off x="1889757" y="3412647"/>
            <a:ext cx="8122923" cy="1317813"/>
          </a:xfrm>
          <a:prstGeom prst="rect">
            <a:avLst/>
          </a:prstGeom>
          <a:ln w="762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roup 234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32" name="Shape 232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35" name="Shape 235"/>
          <p:cNvSpPr/>
          <p:nvPr/>
        </p:nvSpPr>
        <p:spPr>
          <a:xfrm>
            <a:off x="567690" y="909915"/>
            <a:ext cx="10767060" cy="548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t>[세부 일정]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12" y="1800224"/>
            <a:ext cx="9108626" cy="4581103"/>
          </a:xfrm>
          <a:prstGeom prst="rect">
            <a:avLst/>
          </a:prstGeom>
        </p:spPr>
      </p:pic>
      <p:sp>
        <p:nvSpPr>
          <p:cNvPr id="237" name="Shape 237"/>
          <p:cNvSpPr/>
          <p:nvPr/>
        </p:nvSpPr>
        <p:spPr>
          <a:xfrm>
            <a:off x="6769259" y="2204865"/>
            <a:ext cx="1775013" cy="4032448"/>
          </a:xfrm>
          <a:prstGeom prst="rect">
            <a:avLst/>
          </a:prstGeom>
          <a:ln w="762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271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69" name="Shape 269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72" name="Shape 272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 smtClean="0"/>
              <a:t>[</a:t>
            </a:r>
            <a:r>
              <a:rPr lang="ko-KR" altLang="en-US" dirty="0" err="1" smtClean="0"/>
              <a:t>스터디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7170" name="Picture 2" descr="C:\Users\user\Desktop\종프1\중간발표4월\책정보, 가장 빨리 만나는 스프링 부트 _ 네이버 책_files\09202784(2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525" y="1711060"/>
            <a:ext cx="3365271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C:\Users\user\Desktop\종프1\중간발표4월\책정보, SQL 첫걸음 _ 네이버 책_files\09738902(2)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856" y="1711060"/>
            <a:ext cx="2966686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:\Users\user\Desktop\종프1\중간발표4월\책정보, 최범균의 JSP 2.3 웹 프로그래밍 기초부터 중급까지 _ 네이버 책_files\09789206(2)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200" y="1599911"/>
            <a:ext cx="3440146" cy="4431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135560" y="6031540"/>
            <a:ext cx="1505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 smtClean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Spring Boot </a:t>
            </a:r>
            <a:endParaRPr lang="ko-KR" altLang="en-US" sz="2000" b="1" spc="-150" dirty="0" smtClean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01785" y="6031540"/>
            <a:ext cx="6030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 smtClean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SQL</a:t>
            </a:r>
            <a:endParaRPr lang="ko-KR" altLang="en-US" sz="2000" b="1" spc="-150" dirty="0" smtClean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408368" y="6031540"/>
            <a:ext cx="5405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 smtClean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JSP</a:t>
            </a:r>
            <a:endParaRPr lang="ko-KR" altLang="en-US" sz="2000" b="1" spc="-150" dirty="0" smtClean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2600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271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69" name="Shape 269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72" name="Shape 272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 smtClean="0"/>
              <a:t>[</a:t>
            </a:r>
            <a:r>
              <a:rPr lang="ko-KR" altLang="en-US" dirty="0" err="1" smtClean="0"/>
              <a:t>스터디</a:t>
            </a:r>
            <a:r>
              <a:rPr dirty="0" smtClean="0"/>
              <a:t>]</a:t>
            </a:r>
            <a:endParaRPr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41" r="1115" b="1730"/>
          <a:stretch/>
        </p:blipFill>
        <p:spPr bwMode="auto">
          <a:xfrm>
            <a:off x="2201802" y="1666877"/>
            <a:ext cx="7998654" cy="4282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159896" y="6093296"/>
            <a:ext cx="1641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 smtClean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HTML &amp; CSS </a:t>
            </a:r>
            <a:endParaRPr lang="ko-KR" altLang="en-US" sz="2000" b="1" spc="-150" dirty="0" smtClean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1021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271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69" name="Shape 269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72" name="Shape 272"/>
          <p:cNvSpPr/>
          <p:nvPr/>
        </p:nvSpPr>
        <p:spPr>
          <a:xfrm>
            <a:off x="567690" y="922375"/>
            <a:ext cx="1076706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/>
              <a:t>[</a:t>
            </a:r>
            <a:r>
              <a:rPr dirty="0" err="1"/>
              <a:t>정기적인</a:t>
            </a:r>
            <a:r>
              <a:rPr dirty="0"/>
              <a:t> </a:t>
            </a:r>
            <a:r>
              <a:rPr dirty="0" err="1" smtClean="0"/>
              <a:t>모임</a:t>
            </a:r>
            <a:r>
              <a:rPr lang="en-US" dirty="0" smtClean="0"/>
              <a:t> : </a:t>
            </a:r>
            <a:r>
              <a:rPr lang="ko-KR" altLang="en-US" dirty="0" smtClean="0"/>
              <a:t>정수용 대학원생님</a:t>
            </a:r>
            <a:r>
              <a:rPr dirty="0" smtClean="0"/>
              <a:t>]</a:t>
            </a:r>
            <a:endParaRPr dirty="0"/>
          </a:p>
        </p:txBody>
      </p:sp>
      <p:sp>
        <p:nvSpPr>
          <p:cNvPr id="9" name="TextBox 8"/>
          <p:cNvSpPr txBox="1"/>
          <p:nvPr/>
        </p:nvSpPr>
        <p:spPr>
          <a:xfrm>
            <a:off x="1016527" y="5082662"/>
            <a:ext cx="2282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 spc="30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pPr>
            <a:r>
              <a:rPr lang="en-US" altLang="ko-KR" dirty="0"/>
              <a:t>3</a:t>
            </a:r>
            <a:r>
              <a:rPr lang="ko-KR" altLang="en-US" dirty="0"/>
              <a:t>월 </a:t>
            </a:r>
            <a:r>
              <a:rPr lang="en-US" altLang="ko-KR" dirty="0" smtClean="0"/>
              <a:t>31</a:t>
            </a:r>
            <a:r>
              <a:rPr lang="ko-KR" altLang="en-US" dirty="0" smtClean="0"/>
              <a:t>일 금요일 </a:t>
            </a:r>
            <a:endParaRPr lang="ko-KR" altLang="en-US" dirty="0">
              <a:solidFill>
                <a:srgbClr val="FFFFFF"/>
              </a:solidFill>
            </a:endParaRPr>
          </a:p>
        </p:txBody>
      </p:sp>
      <p:pic>
        <p:nvPicPr>
          <p:cNvPr id="10" name="Picture 2" descr="C:\Users\user\Documents\카카오톡 받은 파일\KakaoTalk_20170331_161452869 (1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528" y="1743631"/>
            <a:ext cx="4263384" cy="319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user\Documents\카카오톡 받은 파일\KakaoTalk_20170424_145826921 (1)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1"/>
          <a:stretch/>
        </p:blipFill>
        <p:spPr bwMode="auto">
          <a:xfrm rot="5400000">
            <a:off x="6342342" y="1641308"/>
            <a:ext cx="3197537" cy="3402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207162" y="5057559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 spc="300">
                <a:ln w="9524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latin typeface="나눔명조 ExtraBold"/>
                <a:ea typeface="나눔명조 ExtraBold"/>
                <a:cs typeface="나눔명조 ExtraBold"/>
                <a:sym typeface="나눔명조 ExtraBold"/>
              </a:defRPr>
            </a:pPr>
            <a:r>
              <a:rPr lang="en-US" altLang="ko-KR" dirty="0" smtClean="0"/>
              <a:t>4</a:t>
            </a:r>
            <a:r>
              <a:rPr lang="ko-KR" altLang="en-US" dirty="0" smtClean="0"/>
              <a:t>월 </a:t>
            </a:r>
            <a:r>
              <a:rPr lang="en-US" altLang="ko-KR" dirty="0"/>
              <a:t>7</a:t>
            </a:r>
            <a:r>
              <a:rPr lang="ko-KR" altLang="en-US" dirty="0" smtClean="0"/>
              <a:t>일 </a:t>
            </a:r>
            <a:r>
              <a:rPr lang="ko-KR" altLang="en-US" dirty="0"/>
              <a:t>금</a:t>
            </a:r>
            <a:r>
              <a:rPr lang="ko-KR" altLang="en-US" dirty="0" smtClean="0"/>
              <a:t>요일</a:t>
            </a:r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91209" y="5498643"/>
            <a:ext cx="39998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설계 피드백 및 웹 페이지 개발 진행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07162" y="5498643"/>
            <a:ext cx="3929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웹 페이지 개발 피드백 및 버그 수정</a:t>
            </a:r>
          </a:p>
        </p:txBody>
      </p:sp>
    </p:spTree>
    <p:extLst>
      <p:ext uri="{BB962C8B-B14F-4D97-AF65-F5344CB8AC3E}">
        <p14:creationId xmlns:p14="http://schemas.microsoft.com/office/powerpoint/2010/main" val="25770274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Group 271"/>
          <p:cNvGrpSpPr/>
          <p:nvPr/>
        </p:nvGrpSpPr>
        <p:grpSpPr>
          <a:xfrm>
            <a:off x="567690" y="491929"/>
            <a:ext cx="2155470" cy="388374"/>
            <a:chOff x="0" y="0"/>
            <a:chExt cx="2155468" cy="388372"/>
          </a:xfrm>
        </p:grpSpPr>
        <p:sp>
          <p:nvSpPr>
            <p:cNvPr id="269" name="Shape 269"/>
            <p:cNvSpPr/>
            <p:nvPr/>
          </p:nvSpPr>
          <p:spPr>
            <a:xfrm>
              <a:off x="-1" y="-1"/>
              <a:ext cx="2155470" cy="388374"/>
            </a:xfrm>
            <a:prstGeom prst="rect">
              <a:avLst/>
            </a:prstGeom>
            <a:solidFill>
              <a:srgbClr val="1F4E7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-1" y="15115"/>
              <a:ext cx="2155470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pc="-150">
                  <a:ln w="9524"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FFFF"/>
                  </a:solidFill>
                  <a:latin typeface="나눔명조 ExtraBold"/>
                  <a:ea typeface="나눔명조 ExtraBold"/>
                  <a:cs typeface="나눔명조 ExtraBold"/>
                  <a:sym typeface="나눔명조 ExtraBold"/>
                </a:defRPr>
              </a:lvl1pPr>
            </a:lstStyle>
            <a:p>
              <a:r>
                <a:t>진행 상황</a:t>
              </a:r>
            </a:p>
          </p:txBody>
        </p:sp>
      </p:grpSp>
      <p:sp>
        <p:nvSpPr>
          <p:cNvPr id="272" name="Shape 272"/>
          <p:cNvSpPr/>
          <p:nvPr/>
        </p:nvSpPr>
        <p:spPr>
          <a:xfrm>
            <a:off x="567690" y="909915"/>
            <a:ext cx="10767060" cy="548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2800" b="1" spc="60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</a:defRPr>
            </a:pPr>
            <a:r>
              <a:rPr dirty="0"/>
              <a:t>[</a:t>
            </a:r>
            <a:r>
              <a:rPr dirty="0" err="1"/>
              <a:t>정기적인</a:t>
            </a:r>
            <a:r>
              <a:rPr dirty="0"/>
              <a:t> </a:t>
            </a:r>
            <a:r>
              <a:rPr dirty="0" err="1"/>
              <a:t>모임</a:t>
            </a:r>
            <a:r>
              <a:rPr dirty="0"/>
              <a:t>]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91" y="2128016"/>
            <a:ext cx="3057254" cy="3057254"/>
          </a:xfrm>
          <a:prstGeom prst="rect">
            <a:avLst/>
          </a:prstGeom>
        </p:spPr>
      </p:pic>
      <p:pic>
        <p:nvPicPr>
          <p:cNvPr id="3076" name="Picture 4" descr="C:\Users\user\Documents\카카오톡 받은 파일\KakaoTalk_20170403_173601938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6"/>
          <a:stretch/>
        </p:blipFill>
        <p:spPr bwMode="auto">
          <a:xfrm>
            <a:off x="4159463" y="2132856"/>
            <a:ext cx="3736737" cy="3052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C:\Users\user\Documents\카카오톡 받은 파일\KakaoTalk_20170424_15443278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4724" y="2132856"/>
            <a:ext cx="3052414" cy="3052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561256" y="5498643"/>
            <a:ext cx="27799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주 </a:t>
            </a:r>
            <a:r>
              <a:rPr lang="en-US" altLang="ko-KR" sz="2000" b="1" spc="-150" dirty="0" smtClean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ko-KR" altLang="en-US" sz="2000" b="1" spc="-150" dirty="0" smtClean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회 이상 꾸준한 만남</a:t>
            </a:r>
          </a:p>
        </p:txBody>
      </p:sp>
    </p:spTree>
    <p:extLst>
      <p:ext uri="{BB962C8B-B14F-4D97-AF65-F5344CB8AC3E}">
        <p14:creationId xmlns:p14="http://schemas.microsoft.com/office/powerpoint/2010/main" val="12728961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435</Words>
  <Application>Microsoft Office PowerPoint</Application>
  <PresentationFormat>사용자 지정</PresentationFormat>
  <Paragraphs>119</Paragraphs>
  <Slides>29</Slides>
  <Notes>9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0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26</cp:revision>
  <dcterms:modified xsi:type="dcterms:W3CDTF">2017-04-25T07:44:08Z</dcterms:modified>
</cp:coreProperties>
</file>